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ja-JP"/>
              <a:t>歯科診療医療費・傷病分類別医科診療医療費の状況</a:t>
            </a:r>
            <a:r>
              <a:rPr lang="en-US"/>
              <a:t>(2019</a:t>
            </a:r>
            <a:r>
              <a:rPr lang="ja-JP"/>
              <a:t>年度国民医療費の概況）</a:t>
            </a:r>
            <a:endParaRPr lang="en-US"/>
          </a:p>
          <a:p>
            <a:pPr>
              <a:defRPr/>
            </a:pPr>
            <a:endParaRPr lang="ja-JP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8301397018314959E-2"/>
          <c:y val="7.7946971504594967E-2"/>
          <c:w val="0.79287622693768434"/>
          <c:h val="0.495595764397388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CCCC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E4-4BF9-B3D1-AFE074045B91}"/>
              </c:ext>
            </c:extLst>
          </c:dPt>
          <c:dPt>
            <c:idx val="1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E4-4BF9-B3D1-AFE074045B91}"/>
              </c:ext>
            </c:extLst>
          </c:dPt>
          <c:dPt>
            <c:idx val="2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E4-4BF9-B3D1-AFE074045B91}"/>
              </c:ext>
            </c:extLst>
          </c:dPt>
          <c:dPt>
            <c:idx val="3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0E4-4BF9-B3D1-AFE074045B91}"/>
              </c:ext>
            </c:extLst>
          </c:dPt>
          <c:dPt>
            <c:idx val="4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0E4-4BF9-B3D1-AFE074045B91}"/>
              </c:ext>
            </c:extLst>
          </c:dPt>
          <c:dPt>
            <c:idx val="5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0E4-4BF9-B3D1-AFE074045B91}"/>
              </c:ext>
            </c:extLst>
          </c:dPt>
          <c:dPt>
            <c:idx val="6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0E4-4BF9-B3D1-AFE074045B91}"/>
              </c:ext>
            </c:extLst>
          </c:dPt>
          <c:dPt>
            <c:idx val="7"/>
            <c:invertIfNegative val="0"/>
            <c:bubble3D val="0"/>
            <c:spPr>
              <a:solidFill>
                <a:srgbClr val="33CCCC"/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0E4-4BF9-B3D1-AFE074045B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表７改良!$C$8:$C$15</c:f>
              <c:strCache>
                <c:ptCount val="8"/>
                <c:pt idx="0">
                  <c:v>循環器系の疾患</c:v>
                </c:pt>
                <c:pt idx="1">
                  <c:v>新生物(腫瘍)</c:v>
                </c:pt>
                <c:pt idx="2">
                  <c:v>歯科診療医療費</c:v>
                </c:pt>
                <c:pt idx="3">
                  <c:v>筋骨格系及び結合組織の疾患</c:v>
                </c:pt>
                <c:pt idx="4">
                  <c:v>損傷、中毒及びその他の外因の影響</c:v>
                </c:pt>
                <c:pt idx="5">
                  <c:v>腎尿路生殖器系の疾患</c:v>
                </c:pt>
                <c:pt idx="6">
                  <c:v>呼吸器系の疾患</c:v>
                </c:pt>
                <c:pt idx="7">
                  <c:v>内分泌、栄養及び代謝疾患</c:v>
                </c:pt>
              </c:strCache>
              <c:extLst/>
            </c:strRef>
          </c:cat>
          <c:val>
            <c:numRef>
              <c:f>表７改良!$G$8:$G$15</c:f>
              <c:numCache>
                <c:formatCode>#\ ##0\ </c:formatCode>
                <c:ptCount val="8"/>
                <c:pt idx="0">
                  <c:v>61369</c:v>
                </c:pt>
                <c:pt idx="1">
                  <c:v>47459</c:v>
                </c:pt>
                <c:pt idx="2">
                  <c:v>30150</c:v>
                </c:pt>
                <c:pt idx="3">
                  <c:v>25839</c:v>
                </c:pt>
                <c:pt idx="4">
                  <c:v>24897</c:v>
                </c:pt>
                <c:pt idx="5">
                  <c:v>23043</c:v>
                </c:pt>
                <c:pt idx="6">
                  <c:v>22022</c:v>
                </c:pt>
                <c:pt idx="7">
                  <c:v>21310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0E4-4BF9-B3D1-AFE074045B9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97623376"/>
        <c:axId val="97624208"/>
      </c:barChart>
      <c:catAx>
        <c:axId val="9762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ja-JP"/>
          </a:p>
        </c:txPr>
        <c:crossAx val="97624208"/>
        <c:crosses val="autoZero"/>
        <c:auto val="0"/>
        <c:lblAlgn val="ctr"/>
        <c:lblOffset val="100"/>
        <c:noMultiLvlLbl val="0"/>
      </c:catAx>
      <c:valAx>
        <c:axId val="97624208"/>
        <c:scaling>
          <c:orientation val="minMax"/>
        </c:scaling>
        <c:delete val="1"/>
        <c:axPos val="l"/>
        <c:numFmt formatCode="#\ ##0\ " sourceLinked="1"/>
        <c:majorTickMark val="none"/>
        <c:minorTickMark val="none"/>
        <c:tickLblPos val="nextTo"/>
        <c:crossAx val="97623376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/>
              <a:t>65</a:t>
            </a:r>
            <a:r>
              <a:rPr lang="ja-JP"/>
              <a:t>歳未満の歯科診療医療費・傷病分類別医科診療医療費の状況</a:t>
            </a:r>
            <a:endParaRPr lang="en-US"/>
          </a:p>
          <a:p>
            <a:pPr>
              <a:defRPr/>
            </a:pPr>
            <a:r>
              <a:rPr lang="ja-JP"/>
              <a:t>（</a:t>
            </a:r>
            <a:r>
              <a:rPr lang="en-US"/>
              <a:t>2019</a:t>
            </a:r>
            <a:r>
              <a:rPr lang="ja-JP"/>
              <a:t>年度国民医療費の概況）</a:t>
            </a:r>
          </a:p>
        </c:rich>
      </c:tx>
      <c:layout>
        <c:manualLayout>
          <c:xMode val="edge"/>
          <c:yMode val="edge"/>
          <c:x val="0.11828587777238747"/>
          <c:y val="1.277139208173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1851077856974038E-2"/>
          <c:y val="0.11588358926398568"/>
          <c:w val="0.74597223694651382"/>
          <c:h val="0.43813833130013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表７改良!$C$19:$C$26</c:f>
              <c:strCache>
                <c:ptCount val="8"/>
                <c:pt idx="0">
                  <c:v>歯科診療医療費</c:v>
                </c:pt>
                <c:pt idx="1">
                  <c:v>新生物(腫瘍)</c:v>
                </c:pt>
                <c:pt idx="2">
                  <c:v>循環器系の疾患</c:v>
                </c:pt>
                <c:pt idx="3">
                  <c:v>呼吸器系の疾患</c:v>
                </c:pt>
                <c:pt idx="4">
                  <c:v>精神及び行動の障害</c:v>
                </c:pt>
                <c:pt idx="5">
                  <c:v>腎尿路生殖器系の疾患</c:v>
                </c:pt>
                <c:pt idx="6">
                  <c:v>損傷、中毒及びその他の外因の影響</c:v>
                </c:pt>
                <c:pt idx="7">
                  <c:v>筋骨格系及び結合組織の疾患</c:v>
                </c:pt>
              </c:strCache>
              <c:extLst/>
            </c:strRef>
          </c:cat>
          <c:val>
            <c:numRef>
              <c:f>表７改良!$G$19:$G$26</c:f>
              <c:numCache>
                <c:formatCode>#\ ##0\ </c:formatCode>
                <c:ptCount val="8"/>
                <c:pt idx="0">
                  <c:v>17971</c:v>
                </c:pt>
                <c:pt idx="1">
                  <c:v>16099</c:v>
                </c:pt>
                <c:pt idx="2">
                  <c:v>12540</c:v>
                </c:pt>
                <c:pt idx="3">
                  <c:v>11474</c:v>
                </c:pt>
                <c:pt idx="4">
                  <c:v>10261</c:v>
                </c:pt>
                <c:pt idx="5">
                  <c:v>8212</c:v>
                </c:pt>
                <c:pt idx="6">
                  <c:v>8129</c:v>
                </c:pt>
                <c:pt idx="7">
                  <c:v>7902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0B-4846-965E-49DFB9B4BA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3169568"/>
        <c:axId val="193187040"/>
      </c:barChart>
      <c:catAx>
        <c:axId val="19316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3187040"/>
        <c:crosses val="autoZero"/>
        <c:auto val="1"/>
        <c:lblAlgn val="ctr"/>
        <c:lblOffset val="100"/>
        <c:noMultiLvlLbl val="0"/>
      </c:catAx>
      <c:valAx>
        <c:axId val="193187040"/>
        <c:scaling>
          <c:orientation val="minMax"/>
        </c:scaling>
        <c:delete val="1"/>
        <c:axPos val="l"/>
        <c:numFmt formatCode="#\ ##0\ " sourceLinked="1"/>
        <c:majorTickMark val="none"/>
        <c:minorTickMark val="none"/>
        <c:tickLblPos val="nextTo"/>
        <c:crossAx val="19316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altLang="ja-JP"/>
              <a:t>65</a:t>
            </a:r>
            <a:r>
              <a:rPr lang="ja-JP" altLang="en-US"/>
              <a:t>歳以上の歯科診療医療費・傷病分類別医科診療医療費の状況</a:t>
            </a:r>
            <a:endParaRPr lang="en-US" altLang="ja-JP"/>
          </a:p>
          <a:p>
            <a:pPr>
              <a:defRPr/>
            </a:pPr>
            <a:r>
              <a:rPr lang="ja-JP" altLang="en-US"/>
              <a:t>（</a:t>
            </a:r>
            <a:r>
              <a:rPr lang="en-US" altLang="ja-JP"/>
              <a:t>2019</a:t>
            </a:r>
            <a:r>
              <a:rPr lang="ja-JP" altLang="en-US"/>
              <a:t>年度国民医療費の概況）</a:t>
            </a:r>
            <a:endParaRPr lang="ja-JP"/>
          </a:p>
        </c:rich>
      </c:tx>
      <c:layout>
        <c:manualLayout>
          <c:xMode val="edge"/>
          <c:yMode val="edge"/>
          <c:x val="0.12630012311589431"/>
          <c:y val="1.7283947256936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6.2211622194205798E-2"/>
          <c:y val="0.1440830548009798"/>
          <c:w val="0.79191027284938209"/>
          <c:h val="0.424329101089458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表７改良!$C$31:$C$38</c:f>
              <c:strCache>
                <c:ptCount val="8"/>
                <c:pt idx="0">
                  <c:v>循環器系の疾患</c:v>
                </c:pt>
                <c:pt idx="1">
                  <c:v>新生物(腫瘍)</c:v>
                </c:pt>
                <c:pt idx="2">
                  <c:v>筋骨格系及び結合組織の疾患</c:v>
                </c:pt>
                <c:pt idx="3">
                  <c:v>損傷、中毒及びその他の外因の影響</c:v>
                </c:pt>
                <c:pt idx="4">
                  <c:v>腎尿路生殖器系の疾患</c:v>
                </c:pt>
                <c:pt idx="5">
                  <c:v>内分泌栄養系</c:v>
                </c:pt>
                <c:pt idx="6">
                  <c:v>歯科診療医療費</c:v>
                </c:pt>
                <c:pt idx="7">
                  <c:v>呼吸器系の疾患</c:v>
                </c:pt>
              </c:strCache>
              <c:extLst/>
            </c:strRef>
          </c:cat>
          <c:val>
            <c:numRef>
              <c:f>表７改良!$G$31:$G$38</c:f>
              <c:numCache>
                <c:formatCode>#\ ##0\ </c:formatCode>
                <c:ptCount val="8"/>
                <c:pt idx="0">
                  <c:v>48828</c:v>
                </c:pt>
                <c:pt idx="1">
                  <c:v>31360</c:v>
                </c:pt>
                <c:pt idx="2">
                  <c:v>17938</c:v>
                </c:pt>
                <c:pt idx="3">
                  <c:v>16769</c:v>
                </c:pt>
                <c:pt idx="4">
                  <c:v>14831</c:v>
                </c:pt>
                <c:pt idx="5">
                  <c:v>13609</c:v>
                </c:pt>
                <c:pt idx="6">
                  <c:v>12179</c:v>
                </c:pt>
                <c:pt idx="7">
                  <c:v>11348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7-48E3-B6D5-21D06B29110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3168320"/>
        <c:axId val="193162912"/>
      </c:barChart>
      <c:catAx>
        <c:axId val="19316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3162912"/>
        <c:crosses val="autoZero"/>
        <c:auto val="1"/>
        <c:lblAlgn val="ctr"/>
        <c:lblOffset val="100"/>
        <c:noMultiLvlLbl val="0"/>
      </c:catAx>
      <c:valAx>
        <c:axId val="193162912"/>
        <c:scaling>
          <c:orientation val="minMax"/>
        </c:scaling>
        <c:delete val="1"/>
        <c:axPos val="l"/>
        <c:numFmt formatCode="#\ ##0\ " sourceLinked="1"/>
        <c:majorTickMark val="none"/>
        <c:minorTickMark val="none"/>
        <c:tickLblPos val="nextTo"/>
        <c:crossAx val="19316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0.03826</cdr:x>
      <cdr:y>0.01305</cdr:y>
    </cdr:from>
    <cdr:to>
      <cdr:x>0.09652</cdr:x>
      <cdr:y>0.04808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28C9B91-4A6B-411B-8C8D-663F95A070F5}"/>
            </a:ext>
          </a:extLst>
        </cdr:cNvPr>
        <cdr:cNvSpPr txBox="1"/>
      </cdr:nvSpPr>
      <cdr:spPr>
        <a:xfrm xmlns:a="http://schemas.openxmlformats.org/drawingml/2006/main">
          <a:off x="419099" y="77567"/>
          <a:ext cx="638175" cy="208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100"/>
            <a:t>億円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0.44877</cdr:x>
      <cdr:y>0.41111</cdr:y>
    </cdr:from>
    <cdr:to>
      <cdr:x>0.55123</cdr:x>
      <cdr:y>0.58889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88ABB7-2466-4010-9844-45AA412703A6}"/>
            </a:ext>
          </a:extLst>
        </cdr:cNvPr>
        <cdr:cNvSpPr txBox="1"/>
      </cdr:nvSpPr>
      <cdr:spPr>
        <a:xfrm xmlns:a="http://schemas.openxmlformats.org/drawingml/2006/main">
          <a:off x="4005262" y="21145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0.02988</cdr:x>
      <cdr:y>0.12037</cdr:y>
    </cdr:from>
    <cdr:to>
      <cdr:x>0.08324</cdr:x>
      <cdr:y>0.17963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415DEB2-05DE-4CAC-BA22-E99B514D865A}"/>
            </a:ext>
          </a:extLst>
        </cdr:cNvPr>
        <cdr:cNvSpPr txBox="1"/>
      </cdr:nvSpPr>
      <cdr:spPr>
        <a:xfrm xmlns:a="http://schemas.openxmlformats.org/drawingml/2006/main">
          <a:off x="266699" y="619126"/>
          <a:ext cx="4762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100"/>
            <a:t>億円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B319D-E6D2-49F9-92F5-334B72483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6F9936-D7F2-418E-B135-D6C08BB23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733A38-F379-43B5-AB53-22688DA6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0A84D-1552-4C3A-9467-DEA9CC9F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3C1C36-7808-4412-BE7D-241B5550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67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8F85ED-76BF-4197-A1AD-F275A5D3C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E971DC-FC79-419C-877E-33FF0D43B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7D9C36-9650-4B83-87BD-A5C3C175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3FF4C9-53B5-4254-96B1-E5C06271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BF1199-EBCF-46A1-B91D-0AA2633A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8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F160B9C-6CD3-43E5-BA0B-D77E1C0BE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91FD67-A950-48B0-A4DE-5AC0F4920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FBEBEE-381B-4DD9-80D6-4F6933E6B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16D152-BE8C-4AD4-B906-E1389D92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EDB87-768E-4714-AD50-218B2C72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1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C0694E-EAA5-4CFF-B508-CF645CED5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5B33A7-B7EC-478B-B8C0-B95D2A8F1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77B66-8C53-4734-B019-3FBEF04F3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E819E6-AD9A-4862-A21D-6F722829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5DB34-E34E-44A8-BFF6-D750AF43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54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AED4D-6DFC-460F-ABAF-F581DFFA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C56275-139B-49FC-8890-8B8F11E17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B5B2E5-4F9F-4C83-B435-C80256F9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FE81E8-678E-4593-808C-F798EE69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D0B1D0-200D-4B64-993B-50C70200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93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F7B3F8-6309-44E2-B263-E655BE0BC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D0C5B5-A8FF-4985-BDE7-C62C3F767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6D703-5C9C-459E-B5D2-01255868B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A22CFE-757E-4855-A24D-4FC466891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BA6878-3281-4B6C-9CB4-8C9951CD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20D408-C86A-4E9F-9700-D1BF69954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7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9903E0-A092-4209-A3D2-9B8C3146A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D9E3B6-C628-4007-AD30-A69B64EC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7EE954-8CF2-4411-8E35-0FAD0E3CA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64BD4A-28B5-4585-9A4E-9ECF5850B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0C2B16-D6AF-4677-A48F-78CFAA97A0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1E4D95-7D61-4A76-BFEF-69725336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4C81023-84B8-4C86-A288-5A32D17E1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5BABFF-6523-4D7F-8B1C-5AAAE06E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4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C4A9D0-64C2-4DCD-8F6A-A5F5D61BA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27E75C-7AD3-42C7-9CAC-B45655A3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81602BA-7171-46A6-9420-6E5C9F04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2A6B61-7E6B-487E-BCF6-332066BC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72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1B9E41B-77B8-4B9C-8936-0CEE060F9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CDDDFD-1FD5-4CED-A950-B23DDDF79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5D3349-C89A-4750-8635-DF25E404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86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C2FD84-B683-413F-BFD5-D7344288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0B4204-58FF-4CF7-AC77-ABD6E4B7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7B0E7C-B8D9-4253-AE56-978B6296B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7E338A-D5D8-4516-96E4-22BED8B1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CDE5A5-CD9F-4A00-8CD9-FD25DDE9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24E157-5BC5-4398-845D-F5321235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2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D2025-A7A4-4009-BACA-ED24D78B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61027C-B080-48F0-8696-1B1F7F3AC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F56C32-A540-4609-8975-C7853C780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8E9525-28EF-4440-92F8-9F97F1CD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429001-6207-42D7-88B6-AD164E52F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D8C85B-BAA3-4B47-9605-027D34EF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53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F11B58-13B0-49F3-92E2-124C09849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3E9FC0-B482-44F1-A08B-34A176A08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3A3782-E380-48A9-8E67-481B1DD4A8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B7F8A-CD95-4D11-88DB-9CEFBE69C3DA}" type="datetimeFigureOut">
              <a:rPr kumimoji="1" lang="ja-JP" altLang="en-US" smtClean="0"/>
              <a:t>2021/12/2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B66A3-646D-472F-9699-744E47E08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ED239D-B346-4054-99B4-0EE04F74B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7A626-E767-4740-A8D2-90D61E797A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91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E6706-FCC6-4266-A7D3-8D7441A957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C91F13-DA8F-474C-881F-19B740848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C6AB029D-F6EA-41E5-8624-531525228D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44139"/>
              </p:ext>
            </p:extLst>
          </p:nvPr>
        </p:nvGraphicFramePr>
        <p:xfrm>
          <a:off x="0" y="47625"/>
          <a:ext cx="12192000" cy="6762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70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4FEF61-67F0-4E2D-BA6A-10E40BD20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F89973-C147-4E76-A296-E336EA2278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ECF3FAA6-A01C-4619-870E-2162B25314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40351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882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82F33-8694-4B05-873F-FEBDA15C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D074095-C52C-474C-9C53-01D0E27B21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90270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215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69</Words>
  <Application>Microsoft Office PowerPoint</Application>
  <PresentationFormat>ワイド画面</PresentationFormat>
  <Paragraphs>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hideyuki.kamijo</dc:creator>
  <cp:lastModifiedBy>kobayashi</cp:lastModifiedBy>
  <cp:revision>2</cp:revision>
  <cp:lastPrinted>2021-12-01T07:54:42Z</cp:lastPrinted>
  <dcterms:created xsi:type="dcterms:W3CDTF">2021-12-01T07:51:48Z</dcterms:created>
  <dcterms:modified xsi:type="dcterms:W3CDTF">2021-12-02T05:24:09Z</dcterms:modified>
</cp:coreProperties>
</file>