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G:\&#12381;&#12398;&#20182;&#20998;&#39006;&#12391;&#12365;&#12394;&#12356;\&#39135;&#20107;&#12434;&#22107;&#12435;&#12391;&#12356;&#12427;&#29366;&#24907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G:\&#12381;&#12398;&#20182;&#20998;&#39006;&#12391;&#12365;&#12394;&#12356;\&#39135;&#20107;&#12434;&#22107;&#12435;&#12391;&#12356;&#12427;&#29366;&#2490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dirty="0"/>
              <a:t>食事を噛んでいる状態：特定健診標準質問紙の結果から（</a:t>
            </a:r>
            <a:r>
              <a:rPr lang="en-US" altLang="ja-JP" sz="2400" dirty="0"/>
              <a:t>2018</a:t>
            </a:r>
            <a:r>
              <a:rPr lang="ja-JP" altLang="en-US" sz="2400" dirty="0"/>
              <a:t>年）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9.6835976882502603E-2"/>
          <c:y val="0.12095027801908056"/>
          <c:w val="0.82233109351267386"/>
          <c:h val="0.635322456346617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'年齢階級別図表 '!$B$28</c:f>
              <c:strCache>
                <c:ptCount val="1"/>
                <c:pt idx="0">
                  <c:v>何でもかんで食べることができる</c:v>
                </c:pt>
              </c:strCache>
            </c:strRef>
          </c:tx>
          <c:spPr>
            <a:solidFill>
              <a:srgbClr val="FFFF00"/>
            </a:solidFill>
            <a:ln w="12700"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FF00"/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ECA8-4A46-A691-E97BE4947249}"/>
              </c:ext>
            </c:extLst>
          </c:dPt>
          <c:dLbls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CA8-4A46-A691-E97BE4947249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CA8-4A46-A691-E97BE4947249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CA8-4A46-A691-E97BE4947249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CA8-4A46-A691-E97BE4947249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CA8-4A46-A691-E97BE4947249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CA8-4A46-A691-E97BE4947249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CA8-4A46-A691-E97BE4947249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CA8-4A46-A691-E97BE49472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'年齢階級別図表 '!$C$26:$K$26</c:f>
              <c:strCache>
                <c:ptCount val="9"/>
                <c:pt idx="1">
                  <c:v>全体</c:v>
                </c:pt>
                <c:pt idx="2">
                  <c:v>40～44歳</c:v>
                </c:pt>
                <c:pt idx="3">
                  <c:v>45～49歳</c:v>
                </c:pt>
                <c:pt idx="4">
                  <c:v>50～54歳</c:v>
                </c:pt>
                <c:pt idx="5">
                  <c:v>55～59歳</c:v>
                </c:pt>
                <c:pt idx="6">
                  <c:v>60～64歳</c:v>
                </c:pt>
                <c:pt idx="7">
                  <c:v>65～69歳</c:v>
                </c:pt>
                <c:pt idx="8">
                  <c:v>70～74歳</c:v>
                </c:pt>
              </c:strCache>
              <c:extLst/>
            </c:strRef>
          </c:cat>
          <c:val>
            <c:numRef>
              <c:f>'年齢階級別図表 '!$C$28:$K$28</c:f>
              <c:numCache>
                <c:formatCode>0.0</c:formatCode>
                <c:ptCount val="9"/>
                <c:pt idx="1">
                  <c:v>82.826204697494148</c:v>
                </c:pt>
                <c:pt idx="2">
                  <c:v>88.941737744101999</c:v>
                </c:pt>
                <c:pt idx="3">
                  <c:v>86.778310969537316</c:v>
                </c:pt>
                <c:pt idx="4">
                  <c:v>84.017480208409296</c:v>
                </c:pt>
                <c:pt idx="5">
                  <c:v>80.851204562074457</c:v>
                </c:pt>
                <c:pt idx="6">
                  <c:v>78.739458961262244</c:v>
                </c:pt>
                <c:pt idx="7">
                  <c:v>77.982713463726967</c:v>
                </c:pt>
                <c:pt idx="8">
                  <c:v>77.997813493631099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CA8-4A46-A691-E97BE4947249}"/>
            </c:ext>
          </c:extLst>
        </c:ser>
        <c:ser>
          <c:idx val="1"/>
          <c:order val="1"/>
          <c:tx>
            <c:strRef>
              <c:f>'年齢階級別図表 '!$B$29</c:f>
              <c:strCache>
                <c:ptCount val="1"/>
                <c:pt idx="0">
                  <c:v>歯や歯ぐき、かみあわせなど気になる部分があり、かみにくいことがある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 w="28575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'年齢階級別図表 '!$C$26:$K$26</c:f>
              <c:strCache>
                <c:ptCount val="9"/>
                <c:pt idx="1">
                  <c:v>全体</c:v>
                </c:pt>
                <c:pt idx="2">
                  <c:v>40～44歳</c:v>
                </c:pt>
                <c:pt idx="3">
                  <c:v>45～49歳</c:v>
                </c:pt>
                <c:pt idx="4">
                  <c:v>50～54歳</c:v>
                </c:pt>
                <c:pt idx="5">
                  <c:v>55～59歳</c:v>
                </c:pt>
                <c:pt idx="6">
                  <c:v>60～64歳</c:v>
                </c:pt>
                <c:pt idx="7">
                  <c:v>65～69歳</c:v>
                </c:pt>
                <c:pt idx="8">
                  <c:v>70～74歳</c:v>
                </c:pt>
              </c:strCache>
              <c:extLst/>
            </c:strRef>
          </c:cat>
          <c:val>
            <c:numRef>
              <c:f>'年齢階級別図表 '!$C$29:$K$29</c:f>
              <c:numCache>
                <c:formatCode>0.0</c:formatCode>
                <c:ptCount val="9"/>
                <c:pt idx="1">
                  <c:v>16.334361756483073</c:v>
                </c:pt>
                <c:pt idx="2">
                  <c:v>10.431370097219984</c:v>
                </c:pt>
                <c:pt idx="3">
                  <c:v>12.516417097549242</c:v>
                </c:pt>
                <c:pt idx="4">
                  <c:v>15.17389049598496</c:v>
                </c:pt>
                <c:pt idx="5">
                  <c:v>18.217468421124352</c:v>
                </c:pt>
                <c:pt idx="6">
                  <c:v>20.223936387684169</c:v>
                </c:pt>
                <c:pt idx="7">
                  <c:v>21.016866822548064</c:v>
                </c:pt>
                <c:pt idx="8">
                  <c:v>21.091602600050276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CA8-4A46-A691-E97BE4947249}"/>
            </c:ext>
          </c:extLst>
        </c:ser>
        <c:ser>
          <c:idx val="2"/>
          <c:order val="2"/>
          <c:tx>
            <c:strRef>
              <c:f>'年齢階級別図表 '!$B$30</c:f>
              <c:strCache>
                <c:ptCount val="1"/>
                <c:pt idx="0">
                  <c:v>ほとんどかめない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t" anchorCtr="0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ECA8-4A46-A691-E97BE49472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'年齢階級別図表 '!$C$26:$K$26</c:f>
              <c:strCache>
                <c:ptCount val="9"/>
                <c:pt idx="1">
                  <c:v>全体</c:v>
                </c:pt>
                <c:pt idx="2">
                  <c:v>40～44歳</c:v>
                </c:pt>
                <c:pt idx="3">
                  <c:v>45～49歳</c:v>
                </c:pt>
                <c:pt idx="4">
                  <c:v>50～54歳</c:v>
                </c:pt>
                <c:pt idx="5">
                  <c:v>55～59歳</c:v>
                </c:pt>
                <c:pt idx="6">
                  <c:v>60～64歳</c:v>
                </c:pt>
                <c:pt idx="7">
                  <c:v>65～69歳</c:v>
                </c:pt>
                <c:pt idx="8">
                  <c:v>70～74歳</c:v>
                </c:pt>
              </c:strCache>
              <c:extLst/>
            </c:strRef>
          </c:cat>
          <c:val>
            <c:numRef>
              <c:f>'年齢階級別図表 '!$C$30:$K$30</c:f>
              <c:numCache>
                <c:formatCode>0.0</c:formatCode>
                <c:ptCount val="9"/>
                <c:pt idx="1">
                  <c:v>0.83943354602277687</c:v>
                </c:pt>
                <c:pt idx="2">
                  <c:v>0.62689215867801984</c:v>
                </c:pt>
                <c:pt idx="3">
                  <c:v>0.70527193291343571</c:v>
                </c:pt>
                <c:pt idx="4">
                  <c:v>0.80862929560574015</c:v>
                </c:pt>
                <c:pt idx="5">
                  <c:v>0.93132701680118823</c:v>
                </c:pt>
                <c:pt idx="6">
                  <c:v>1.0366046510535925</c:v>
                </c:pt>
                <c:pt idx="7">
                  <c:v>1.0004197137249609</c:v>
                </c:pt>
                <c:pt idx="8">
                  <c:v>0.9105839063186304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CA8-4A46-A691-E97BE49472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13373056"/>
        <c:axId val="1413373888"/>
      </c:barChart>
      <c:catAx>
        <c:axId val="1413373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413373888"/>
        <c:crosses val="autoZero"/>
        <c:auto val="1"/>
        <c:lblAlgn val="ctr"/>
        <c:lblOffset val="100"/>
        <c:noMultiLvlLbl val="0"/>
      </c:catAx>
      <c:valAx>
        <c:axId val="141337388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41337305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8001689060473751"/>
          <c:y val="0.84936058351863875"/>
          <c:w val="0.51885228927907445"/>
          <c:h val="0.149895655909780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何でも噛んで食べることができる者の割合、男女別：厚生労働省第</a:t>
            </a:r>
            <a:r>
              <a:rPr lang="en-US" altLang="ja-JP" sz="14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6</a:t>
            </a:r>
            <a:r>
              <a:rPr lang="ja-JP" altLang="en-US" sz="14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回オープンデータから</a:t>
            </a:r>
            <a:r>
              <a:rPr lang="en-US" altLang="ja-JP" sz="14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(2018</a:t>
            </a:r>
            <a:r>
              <a:rPr lang="ja-JP" altLang="en-US" sz="14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年</a:t>
            </a:r>
            <a:r>
              <a:rPr lang="en-US" altLang="ja-JP" sz="14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)</a:t>
            </a:r>
            <a:endParaRPr lang="ja-JP" altLang="en-US" sz="14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9.191709327599365E-2"/>
          <c:y val="9.9259259259259255E-2"/>
          <c:w val="0.87432762901171046"/>
          <c:h val="0.790152230971128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'年齢階級別表 男女'!$C$48</c:f>
              <c:strCache>
                <c:ptCount val="1"/>
                <c:pt idx="0">
                  <c:v>男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'年齢階級別表 男女'!$D$47:$K$47</c:f>
              <c:strCache>
                <c:ptCount val="8"/>
                <c:pt idx="0">
                  <c:v>全体</c:v>
                </c:pt>
                <c:pt idx="1">
                  <c:v>40～44歳</c:v>
                </c:pt>
                <c:pt idx="2">
                  <c:v>45～49歳</c:v>
                </c:pt>
                <c:pt idx="3">
                  <c:v>50～54歳</c:v>
                </c:pt>
                <c:pt idx="4">
                  <c:v>55～59歳</c:v>
                </c:pt>
                <c:pt idx="5">
                  <c:v>60～64歳</c:v>
                </c:pt>
                <c:pt idx="6">
                  <c:v>65～69歳</c:v>
                </c:pt>
                <c:pt idx="7">
                  <c:v>70～74歳</c:v>
                </c:pt>
              </c:strCache>
            </c:strRef>
          </c:cat>
          <c:val>
            <c:numRef>
              <c:f>'年齢階級別表 男女'!$D$48:$K$48</c:f>
              <c:numCache>
                <c:formatCode>0.0</c:formatCode>
                <c:ptCount val="8"/>
                <c:pt idx="0">
                  <c:v>81.225404348096305</c:v>
                </c:pt>
                <c:pt idx="1">
                  <c:v>87.90745226664329</c:v>
                </c:pt>
                <c:pt idx="2">
                  <c:v>85.308379693926014</c:v>
                </c:pt>
                <c:pt idx="3">
                  <c:v>82.260648864480387</c:v>
                </c:pt>
                <c:pt idx="4">
                  <c:v>78.641765859720508</c:v>
                </c:pt>
                <c:pt idx="5">
                  <c:v>76.062018227025632</c:v>
                </c:pt>
                <c:pt idx="6">
                  <c:v>75.427577633796332</c:v>
                </c:pt>
                <c:pt idx="7">
                  <c:v>76.081493293312079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1A-4D84-B650-C27D7A1B2A2B}"/>
            </c:ext>
          </c:extLst>
        </c:ser>
        <c:ser>
          <c:idx val="1"/>
          <c:order val="1"/>
          <c:tx>
            <c:strRef>
              <c:f>'年齢階級別表 男女'!$C$49</c:f>
              <c:strCache>
                <c:ptCount val="1"/>
                <c:pt idx="0">
                  <c:v>女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'年齢階級別表 男女'!$D$47:$K$47</c:f>
              <c:strCache>
                <c:ptCount val="8"/>
                <c:pt idx="0">
                  <c:v>全体</c:v>
                </c:pt>
                <c:pt idx="1">
                  <c:v>40～44歳</c:v>
                </c:pt>
                <c:pt idx="2">
                  <c:v>45～49歳</c:v>
                </c:pt>
                <c:pt idx="3">
                  <c:v>50～54歳</c:v>
                </c:pt>
                <c:pt idx="4">
                  <c:v>55～59歳</c:v>
                </c:pt>
                <c:pt idx="5">
                  <c:v>60～64歳</c:v>
                </c:pt>
                <c:pt idx="6">
                  <c:v>65～69歳</c:v>
                </c:pt>
                <c:pt idx="7">
                  <c:v>70～74歳</c:v>
                </c:pt>
              </c:strCache>
            </c:strRef>
          </c:cat>
          <c:val>
            <c:numRef>
              <c:f>'年齢階級別表 男女'!$D$49:$K$49</c:f>
              <c:numCache>
                <c:formatCode>0.0</c:formatCode>
                <c:ptCount val="8"/>
                <c:pt idx="0">
                  <c:v>84.715853060135586</c:v>
                </c:pt>
                <c:pt idx="1">
                  <c:v>90.348224545673787</c:v>
                </c:pt>
                <c:pt idx="2">
                  <c:v>88.735125033799477</c:v>
                </c:pt>
                <c:pt idx="3">
                  <c:v>86.267092219304743</c:v>
                </c:pt>
                <c:pt idx="4">
                  <c:v>83.654277161508389</c:v>
                </c:pt>
                <c:pt idx="5">
                  <c:v>81.863443681946578</c:v>
                </c:pt>
                <c:pt idx="6">
                  <c:v>80.377273016574264</c:v>
                </c:pt>
                <c:pt idx="7">
                  <c:v>79.631348432405673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1A-4D84-B650-C27D7A1B2A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96478960"/>
        <c:axId val="1996473552"/>
      </c:barChart>
      <c:catAx>
        <c:axId val="1996478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96473552"/>
        <c:crosses val="autoZero"/>
        <c:auto val="1"/>
        <c:lblAlgn val="ctr"/>
        <c:lblOffset val="100"/>
        <c:noMultiLvlLbl val="0"/>
      </c:catAx>
      <c:valAx>
        <c:axId val="199647355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96478960"/>
        <c:crosses val="autoZero"/>
        <c:crossBetween val="between"/>
        <c:majorUnit val="20"/>
        <c:minorUnit val="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8912932851122854"/>
          <c:y val="0.1261259842519685"/>
          <c:w val="0.15273782699019667"/>
          <c:h val="8.86888305628463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0.04563</cdr:x>
      <cdr:y>0.02083</cdr:y>
    </cdr:from>
    <cdr:to>
      <cdr:x>0.09406</cdr:x>
      <cdr:y>0.08292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9AAD14A-800D-0BFF-81DE-1FF6B7F4FA60}"/>
            </a:ext>
          </a:extLst>
        </cdr:cNvPr>
        <cdr:cNvSpPr txBox="1"/>
      </cdr:nvSpPr>
      <cdr:spPr>
        <a:xfrm xmlns:a="http://schemas.openxmlformats.org/drawingml/2006/main">
          <a:off x="518605" y="133990"/>
          <a:ext cx="550416" cy="3994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ja-JP" altLang="en-US" sz="1800" dirty="0"/>
            <a:t>％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90F1AE-6C22-5B6C-A6D5-ED6D05AA5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CEB6433-5A56-80A5-3C47-870C07F89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A764E2-618A-3C21-99AC-8702F919C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D508-0AF5-41E1-B882-C410EA3785B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A4D6DD-62FF-B930-D0C4-BF2AE657E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36BB38-6E54-CD56-68C3-96BC426E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32D7-4BFF-4CD7-979C-06E367BD45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0739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58977A-2028-97AC-DD49-37DD69C1A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AD08E26-7743-2A1E-8BD1-B18695BE1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3EE80F-8C9B-5040-511D-8CD3E820B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D508-0AF5-41E1-B882-C410EA3785B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25E5DB-C4E7-416A-07CA-BD0C40696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A2B78-0414-27D9-A4D1-085DB8646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32D7-4BFF-4CD7-979C-06E367BD45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62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5722A9C-5D3E-290F-DB9E-F2EF810D55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69A4910-3D8E-73B2-2D11-517438CE34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9354F9-A4C4-B6D9-8397-39909A04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D508-0AF5-41E1-B882-C410EA3785B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B78790-EC55-EAA4-8C00-B8FF3D4FC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3D0860-84E3-D36C-86E2-7B93C675D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32D7-4BFF-4CD7-979C-06E367BD45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78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F25335-B341-0EDF-F8CF-C8CCBA6D8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90E107-1098-72AD-4394-14F6D0A01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62648A-C900-1293-E3BE-880E34C3A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D508-0AF5-41E1-B882-C410EA3785B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FAD64C-0CA1-1599-343E-F8B879E56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56D0F9-DE91-D70F-A4F7-1904B46F0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32D7-4BFF-4CD7-979C-06E367BD45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324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EDA52B-86C2-9A1A-8AC8-172260343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99CAA1-FA2C-6B3F-1221-EDBCA8CA7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E4A645-CF98-6E9A-C619-3F64DBD19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D508-0AF5-41E1-B882-C410EA3785B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516976-1F38-F371-1C19-0520E22E0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B65FB5-6323-22FA-02BC-12ACCBFBD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32D7-4BFF-4CD7-979C-06E367BD45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148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D9AAB4-850A-DFE7-629F-4D9209E54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82388F-2D89-D539-FF27-BBE5DAAFC8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54A93F-48F6-E945-DDF9-D7F7FBFB9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F8B1571-3221-C8DC-5F4B-7742F7DA0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D508-0AF5-41E1-B882-C410EA3785B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9C24E1-4EDD-E045-0315-B000737EF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1586F84-9D71-5B59-C424-AFDB59FAA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32D7-4BFF-4CD7-979C-06E367BD45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30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F280A4-AE8D-C35F-5069-6AB11FA51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DB8B4E0-B2AC-A4C5-BC2A-785CD1824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569F22A-AFF0-EFFB-F0A4-0C18C2131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0930E0B-B682-B3E8-9C74-585418D3D4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B34D63-41E4-1E29-D613-2D5DBC41AE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8CA49DD-EC97-571F-5478-E16700D46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D508-0AF5-41E1-B882-C410EA3785B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D4F0475-DAD4-7670-1131-5D3BDF085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1E090E6-F780-9EE3-1BF1-BA8838E21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32D7-4BFF-4CD7-979C-06E367BD45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483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07661C-E0E2-E902-3D53-83F79F63D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9C540BF-8459-DBFE-74A3-4932B9A54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D508-0AF5-41E1-B882-C410EA3785B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C02F862-FCBB-F246-4BFC-23581B752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6E76386-DE7D-656B-841E-33633ACD4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32D7-4BFF-4CD7-979C-06E367BD45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63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F176FB6-75E4-D65E-DAAF-3CC0C545A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D508-0AF5-41E1-B882-C410EA3785B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A50A2D3-6164-E183-ACDB-B83A0C25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AEC952-79F1-C252-1528-7F533F91D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32D7-4BFF-4CD7-979C-06E367BD45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7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C92DDA-41ED-E265-176E-952B893D3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33EC44-E680-B0EE-95F3-1F429407B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CC0FD33-A2AB-E07F-704F-ADFD283CBC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45DFB22-DA3D-FF8A-7ACC-B136F2A20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D508-0AF5-41E1-B882-C410EA3785B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9BF601-AFBC-31BB-F045-6F6A9E0ED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559CE0-A3A4-A65A-A200-A0570E076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32D7-4BFF-4CD7-979C-06E367BD45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656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BE4A46-BFBF-18FE-1D8E-CEE9F758A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B965CB1-BA68-8BA5-37D2-CC714EF181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7B42240-4F59-C790-EC9E-C6CD40B66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760EF0-8F56-6227-4197-788CDF29E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D508-0AF5-41E1-B882-C410EA3785B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D92051A-8AD6-0EF3-6C76-BEDC73D4D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45740B7-56C0-9472-7493-4370982BB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C32D7-4BFF-4CD7-979C-06E367BD45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817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9329E32-8D89-D39A-1550-144483BEE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4F6D4D2-4839-CFF9-BED4-327E704C6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1C9511-75AB-0BE0-BAC5-F6B6B37F1C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BD508-0AF5-41E1-B882-C410EA3785B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F2FFB6-953D-14A2-FE6E-40D25462EF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4F6ADD-B111-C822-7222-0A39BA2F8A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C32D7-4BFF-4CD7-979C-06E367BD45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067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6B5EDA97-0330-1AB8-475E-EF04B6ADD8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9985411"/>
              </p:ext>
            </p:extLst>
          </p:nvPr>
        </p:nvGraphicFramePr>
        <p:xfrm>
          <a:off x="413551" y="212239"/>
          <a:ext cx="11278340" cy="6433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1047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E432A0C1-6F39-2B67-E585-E7C39E798E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6510113"/>
              </p:ext>
            </p:extLst>
          </p:nvPr>
        </p:nvGraphicFramePr>
        <p:xfrm>
          <a:off x="1065839" y="226423"/>
          <a:ext cx="10403350" cy="6155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5971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52</Words>
  <Application>Microsoft Office PowerPoint</Application>
  <PresentationFormat>ワイド画面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BIZ UDP明朝 Medium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hideyuki.kamijo</dc:creator>
  <cp:lastModifiedBy>kobayashi</cp:lastModifiedBy>
  <cp:revision>2</cp:revision>
  <cp:lastPrinted>2022-07-06T08:31:42Z</cp:lastPrinted>
  <dcterms:created xsi:type="dcterms:W3CDTF">2022-07-06T07:40:33Z</dcterms:created>
  <dcterms:modified xsi:type="dcterms:W3CDTF">2022-07-07T00:34:44Z</dcterms:modified>
</cp:coreProperties>
</file>